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33" r:id="rId3"/>
    <p:sldId id="436" r:id="rId4"/>
    <p:sldId id="441" r:id="rId5"/>
    <p:sldId id="485" r:id="rId6"/>
    <p:sldId id="442" r:id="rId7"/>
    <p:sldId id="439" r:id="rId8"/>
    <p:sldId id="440" r:id="rId9"/>
    <p:sldId id="521" r:id="rId10"/>
    <p:sldId id="520" r:id="rId11"/>
    <p:sldId id="437" r:id="rId12"/>
    <p:sldId id="487" r:id="rId13"/>
    <p:sldId id="488" r:id="rId14"/>
    <p:sldId id="481" r:id="rId15"/>
    <p:sldId id="482" r:id="rId16"/>
    <p:sldId id="486" r:id="rId17"/>
    <p:sldId id="522" r:id="rId18"/>
    <p:sldId id="523" r:id="rId19"/>
    <p:sldId id="524" r:id="rId20"/>
    <p:sldId id="498" r:id="rId21"/>
    <p:sldId id="525" r:id="rId22"/>
    <p:sldId id="425" r:id="rId2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99FF"/>
    <a:srgbClr val="0066FF"/>
    <a:srgbClr val="990000"/>
    <a:srgbClr val="072C68"/>
    <a:srgbClr val="33CC33"/>
    <a:srgbClr val="BD2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12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A4C2DA1A-D411-4630-89F9-C524310C8F61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E46BFBAD-69A6-497C-8CBF-40A40257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82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2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016" tIns="48508" rIns="97016" bIns="48508" numCol="1" anchor="t" anchorCtr="0" compatLnSpc="1">
            <a:prstTxWarp prst="textNoShape">
              <a:avLst/>
            </a:prstTxWarp>
          </a:bodyPr>
          <a:lstStyle>
            <a:lvl1pPr defTabSz="970256">
              <a:defRPr sz="1200"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2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016" tIns="48508" rIns="97016" bIns="48508" numCol="1" anchor="t" anchorCtr="0" compatLnSpc="1">
            <a:prstTxWarp prst="textNoShape">
              <a:avLst/>
            </a:prstTxWarp>
          </a:bodyPr>
          <a:lstStyle>
            <a:lvl1pPr algn="r" defTabSz="970256">
              <a:defRPr sz="1200"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313"/>
            <a:ext cx="5850835" cy="43203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016" tIns="48508" rIns="97016" bIns="485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325"/>
            <a:ext cx="3170583" cy="4802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016" tIns="48508" rIns="97016" bIns="48508" numCol="1" anchor="b" anchorCtr="0" compatLnSpc="1">
            <a:prstTxWarp prst="textNoShape">
              <a:avLst/>
            </a:prstTxWarp>
          </a:bodyPr>
          <a:lstStyle>
            <a:lvl1pPr defTabSz="970256">
              <a:defRPr sz="1200"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325"/>
            <a:ext cx="3170583" cy="4802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7016" tIns="48508" rIns="97016" bIns="48508" numCol="1" anchor="b" anchorCtr="0" compatLnSpc="1">
            <a:prstTxWarp prst="textNoShape">
              <a:avLst/>
            </a:prstTxWarp>
          </a:bodyPr>
          <a:lstStyle>
            <a:lvl1pPr algn="r" defTabSz="970256">
              <a:defRPr sz="1200"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03A356DD-45C7-4720-B71E-28FB10AAA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59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itchFamily="3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256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73560" indent="-297523" defTabSz="970256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90092" indent="-238018" defTabSz="970256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66128" indent="-238018" defTabSz="970256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142165" indent="-238018" defTabSz="970256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618202" indent="-238018" defTabSz="9702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94238" indent="-238018" defTabSz="9702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570275" indent="-238018" defTabSz="9702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4046311" indent="-238018" defTabSz="9702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4CE61D2-3B09-403C-96FB-007C0621138D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1331B57-0BE5-4F82-AA58-76F53EFF3ADA}" type="datetime8">
              <a:rPr lang="en-US" smtClean="0"/>
              <a:pPr>
                <a:defRPr/>
              </a:pPr>
              <a:t>2/25/2014 8:06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283C4-32DE-4E17-A0BA-6BEA5040B5F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3625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8956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03835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0"/>
            <a:ext cx="596265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4347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33400" y="1600200"/>
            <a:ext cx="8153400" cy="4144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957577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1600200"/>
            <a:ext cx="8153400" cy="4144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278239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600200"/>
            <a:ext cx="8153400" cy="4144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485260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9945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64311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408092"/>
      </p:ext>
    </p:extLst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0005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005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5767"/>
      </p:ext>
    </p:extLst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59"/>
      </p:ext>
    </p:extLst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09228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48100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35084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14448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"/>
          <a:stretch/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0"/>
            <a:ext cx="815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1534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cut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  <a:ea typeface="MS PGothic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rgbClr val="33CC33"/>
        </a:buClr>
        <a:buChar char="•"/>
        <a:defRPr sz="3000">
          <a:solidFill>
            <a:srgbClr val="072C68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60000"/>
        </a:spcBef>
        <a:spcAft>
          <a:spcPct val="0"/>
        </a:spcAft>
        <a:buClr>
          <a:srgbClr val="33CC33"/>
        </a:buClr>
        <a:buChar char="–"/>
        <a:defRPr sz="2600">
          <a:solidFill>
            <a:srgbClr val="072C68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33CC33"/>
        </a:buClr>
        <a:buChar char="•"/>
        <a:defRPr sz="2400">
          <a:solidFill>
            <a:srgbClr val="0066FF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33CC33"/>
        </a:buClr>
        <a:buChar char="–"/>
        <a:defRPr sz="2000">
          <a:solidFill>
            <a:srgbClr val="0066FF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33CC33"/>
        </a:buClr>
        <a:buChar char="»"/>
        <a:defRPr sz="2000">
          <a:solidFill>
            <a:srgbClr val="0066FF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lr>
          <a:srgbClr val="33CC33"/>
        </a:buClr>
        <a:buChar char="»"/>
        <a:defRPr sz="2000">
          <a:solidFill>
            <a:srgbClr val="0066FF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lr>
          <a:srgbClr val="33CC33"/>
        </a:buClr>
        <a:buChar char="»"/>
        <a:defRPr sz="2000">
          <a:solidFill>
            <a:srgbClr val="0066FF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lr>
          <a:srgbClr val="33CC33"/>
        </a:buClr>
        <a:buChar char="»"/>
        <a:defRPr sz="2000">
          <a:solidFill>
            <a:srgbClr val="0066FF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lr>
          <a:srgbClr val="33CC33"/>
        </a:buClr>
        <a:buChar char="»"/>
        <a:defRPr sz="2000">
          <a:solidFill>
            <a:srgbClr val="0066FF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frm=1&amp;source=images&amp;cd=&amp;cad=rja&amp;docid=bxOKXb99DJZXpM&amp;tbnid=sBEc4N1PPXBNzM:&amp;ved=0CAUQjRw&amp;url=http://www.watermiser.com/custom-flow-control-valve-product-1.php&amp;ei=2PdWUvT-CqTziQLH_oGwCA&amp;bvm=bv.53899372,d.cGE&amp;psig=AFQjCNGzLaPr4L5IpdoDjMP5McWDTde01A&amp;ust=138151765031895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nbird.com/images/products/turf/central/IQv2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71" b="28894"/>
          <a:stretch/>
        </p:blipFill>
        <p:spPr bwMode="auto">
          <a:xfrm>
            <a:off x="-227012" y="1828800"/>
            <a:ext cx="9599612" cy="246490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143000"/>
            <a:ext cx="8763000" cy="11430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Southern California Water Dialogue Meeting</a:t>
            </a:r>
            <a:endParaRPr lang="en-US" sz="2400" b="1" dirty="0" smtClean="0">
              <a:solidFill>
                <a:srgbClr val="072C68"/>
              </a:solidFill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72888" y="3979884"/>
            <a:ext cx="8994912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35000"/>
              </a:spcBef>
            </a:pPr>
            <a:r>
              <a:rPr lang="en-US" b="1" dirty="0">
                <a:solidFill>
                  <a:srgbClr val="072C68"/>
                </a:solidFill>
              </a:rPr>
              <a:t/>
            </a:r>
            <a:br>
              <a:rPr lang="en-US" b="1" dirty="0">
                <a:solidFill>
                  <a:srgbClr val="072C68"/>
                </a:solidFill>
              </a:rPr>
            </a:br>
            <a:r>
              <a:rPr lang="en-US" sz="2800" b="1" dirty="0">
                <a:solidFill>
                  <a:srgbClr val="072C68"/>
                </a:solidFill>
              </a:rPr>
              <a:t>Metropolitan Water </a:t>
            </a:r>
            <a:r>
              <a:rPr lang="en-US" sz="2800" b="1" dirty="0" smtClean="0">
                <a:solidFill>
                  <a:srgbClr val="072C68"/>
                </a:solidFill>
              </a:rPr>
              <a:t>District of Southern </a:t>
            </a:r>
            <a:r>
              <a:rPr lang="en-US" sz="2800" b="1" dirty="0">
                <a:solidFill>
                  <a:srgbClr val="072C68"/>
                </a:solidFill>
              </a:rPr>
              <a:t>California</a:t>
            </a:r>
            <a:br>
              <a:rPr lang="en-US" sz="2800" b="1" dirty="0">
                <a:solidFill>
                  <a:srgbClr val="072C68"/>
                </a:solidFill>
              </a:rPr>
            </a:br>
            <a:endParaRPr lang="en-US" sz="2800" b="1" dirty="0">
              <a:solidFill>
                <a:srgbClr val="072C68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35000"/>
              </a:spcBef>
            </a:pPr>
            <a:r>
              <a:rPr lang="en-US" sz="2800" b="1" dirty="0" smtClean="0">
                <a:solidFill>
                  <a:srgbClr val="072C68"/>
                </a:solidFill>
              </a:rPr>
              <a:t>Alice Webb-Cole</a:t>
            </a:r>
            <a:endParaRPr lang="en-US" sz="2800" b="1" dirty="0" smtClean="0">
              <a:solidFill>
                <a:srgbClr val="072C68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35000"/>
              </a:spcBef>
            </a:pPr>
            <a:endParaRPr lang="en-US" sz="2800" b="1" dirty="0">
              <a:solidFill>
                <a:srgbClr val="072C68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35000"/>
              </a:spcBef>
            </a:pPr>
            <a:r>
              <a:rPr lang="en-US" sz="2400" b="1" dirty="0" smtClean="0">
                <a:solidFill>
                  <a:srgbClr val="0066FF"/>
                </a:solidFill>
              </a:rPr>
              <a:t>February 26, </a:t>
            </a:r>
            <a:r>
              <a:rPr lang="en-US" sz="2400" b="1" dirty="0">
                <a:solidFill>
                  <a:srgbClr val="0066FF"/>
                </a:solidFill>
              </a:rPr>
              <a:t>2013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white"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Landscape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86000" y="1219200"/>
            <a:ext cx="6781800" cy="5078313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Rotating Spray Nozzles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$4 per nozzle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sz="2800" b="1" dirty="0">
                <a:ea typeface="ＭＳ Ｐゴシック" pitchFamily="-108" charset="-128"/>
              </a:rPr>
              <a:t>Weather Based Irrigation Controllers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</a:t>
            </a:r>
            <a:r>
              <a:rPr lang="en-US" dirty="0">
                <a:ea typeface="ＭＳ Ｐゴシック" pitchFamily="-107" charset="-128"/>
              </a:rPr>
              <a:t>rebate </a:t>
            </a:r>
            <a:r>
              <a:rPr lang="en-US" dirty="0" smtClean="0">
                <a:ea typeface="ＭＳ Ｐゴシック" pitchFamily="-107" charset="-128"/>
              </a:rPr>
              <a:t>$80 ($25/station &gt;1 acre)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sz="2800" b="1" dirty="0">
                <a:ea typeface="ＭＳ Ｐゴシック" pitchFamily="-108" charset="-128"/>
              </a:rPr>
              <a:t>Soil Moisture Sensor System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</a:t>
            </a:r>
            <a:r>
              <a:rPr lang="en-US" dirty="0">
                <a:ea typeface="ＭＳ Ｐゴシック" pitchFamily="-107" charset="-128"/>
              </a:rPr>
              <a:t>rebate $80 ($25/station &gt;1 acre</a:t>
            </a:r>
            <a:r>
              <a:rPr lang="en-US" dirty="0" smtClean="0">
                <a:ea typeface="ＭＳ Ｐゴシック" pitchFamily="-107" charset="-128"/>
              </a:rPr>
              <a:t>)</a:t>
            </a:r>
          </a:p>
          <a:p>
            <a:pPr marL="288925" indent="-28892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800" b="1" dirty="0">
                <a:ea typeface="ＭＳ Ｐゴシック" pitchFamily="-108" charset="-128"/>
              </a:rPr>
              <a:t>Rain Barrels</a:t>
            </a:r>
          </a:p>
          <a:p>
            <a:pPr lvl="1">
              <a:spcBef>
                <a:spcPts val="1200"/>
              </a:spcBef>
              <a:buFont typeface="Arial" pitchFamily="34" charset="0"/>
              <a:buChar char="–"/>
              <a:defRPr/>
            </a:pPr>
            <a:r>
              <a:rPr lang="en-US" altLang="en-US" dirty="0" smtClean="0">
                <a:ea typeface="ＭＳ Ｐゴシック" pitchFamily="-107" charset="-128"/>
              </a:rPr>
              <a:t>Min </a:t>
            </a:r>
            <a:r>
              <a:rPr lang="en-US" altLang="en-US" dirty="0">
                <a:ea typeface="ＭＳ Ｐゴシック" pitchFamily="-107" charset="-128"/>
              </a:rPr>
              <a:t>50 </a:t>
            </a:r>
            <a:r>
              <a:rPr lang="en-US" altLang="en-US" dirty="0" smtClean="0">
                <a:ea typeface="ＭＳ Ｐゴシック" pitchFamily="-107" charset="-128"/>
              </a:rPr>
              <a:t>gallon; Max </a:t>
            </a:r>
            <a:r>
              <a:rPr lang="en-US" altLang="en-US" dirty="0">
                <a:ea typeface="ＭＳ Ｐゴシック" pitchFamily="-107" charset="-128"/>
              </a:rPr>
              <a:t>4 </a:t>
            </a:r>
            <a:r>
              <a:rPr lang="en-US" altLang="en-US" dirty="0" smtClean="0">
                <a:ea typeface="ＭＳ Ｐゴシック" pitchFamily="-107" charset="-128"/>
              </a:rPr>
              <a:t>per </a:t>
            </a:r>
            <a:r>
              <a:rPr lang="en-US" altLang="en-US" dirty="0">
                <a:ea typeface="ＭＳ Ｐゴシック" pitchFamily="-107" charset="-128"/>
              </a:rPr>
              <a:t>home</a:t>
            </a:r>
          </a:p>
          <a:p>
            <a:pPr lvl="1">
              <a:spcBef>
                <a:spcPts val="1200"/>
              </a:spcBef>
              <a:buFont typeface="Arial" pitchFamily="34" charset="0"/>
              <a:buChar char="–"/>
              <a:defRPr/>
            </a:pPr>
            <a:r>
              <a:rPr lang="en-US" altLang="en-US" dirty="0">
                <a:ea typeface="ＭＳ Ｐゴシック" pitchFamily="-107" charset="-128"/>
              </a:rPr>
              <a:t>Rebate $75 per </a:t>
            </a:r>
            <a:r>
              <a:rPr lang="en-US" altLang="en-US" dirty="0" smtClean="0">
                <a:ea typeface="ＭＳ Ｐゴシック" pitchFamily="-107" charset="-128"/>
              </a:rPr>
              <a:t>barrel</a:t>
            </a:r>
            <a:endParaRPr lang="en-US" altLang="en-US" dirty="0">
              <a:ea typeface="ＭＳ Ｐゴシック" pitchFamily="-107" charset="-128"/>
            </a:endParaRPr>
          </a:p>
        </p:txBody>
      </p:sp>
      <p:pic>
        <p:nvPicPr>
          <p:cNvPr id="9" name="Picture 4" descr="http://raindrip.com/components/com_virtuemart/shop_image/product/RSC600is_weathersmart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1333500" cy="125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2" descr="index_rotarynozz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" y="1295400"/>
            <a:ext cx="10207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precision nozzle close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990600"/>
            <a:ext cx="1159566" cy="11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buildgreen.ufl.edu/SMS/images/sensor%20in%20soil.jpg"/>
          <p:cNvPicPr>
            <a:picLocks noChangeAspect="1" noChangeArrowheads="1"/>
          </p:cNvPicPr>
          <p:nvPr/>
        </p:nvPicPr>
        <p:blipFill rotWithShape="1">
          <a:blip r:embed="rId5" cstate="print"/>
          <a:srcRect l="19261" t="40705" r="11842" b="11461"/>
          <a:stretch/>
        </p:blipFill>
        <p:spPr bwMode="auto">
          <a:xfrm>
            <a:off x="152400" y="3657600"/>
            <a:ext cx="1723129" cy="82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3" descr="C:\Users\bmatulich.EGIA\AppData\Local\Microsoft\Windows\Temporary Internet Files\Content.Outlook\4B7WW182\rainBarrel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0"/>
            <a:ext cx="885096" cy="14478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5833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white">
          <a:xfrm>
            <a:off x="0" y="0"/>
            <a:ext cx="91440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Savings Incentive Program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819400" y="1371600"/>
            <a:ext cx="6324600" cy="4144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b="1" dirty="0" smtClean="0"/>
              <a:t>Encourage custom projects</a:t>
            </a:r>
          </a:p>
          <a:p>
            <a:pPr>
              <a:spcBef>
                <a:spcPts val="600"/>
              </a:spcBef>
            </a:pPr>
            <a:r>
              <a:rPr lang="en-US" sz="2800" b="1" dirty="0" smtClean="0"/>
              <a:t>Eligible projects</a:t>
            </a:r>
            <a:r>
              <a:rPr lang="en-US" b="1" dirty="0" smtClean="0"/>
              <a:t>	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Industrial process improvement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Irrigation system improvement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Retrofit old equipment</a:t>
            </a:r>
          </a:p>
          <a:p>
            <a:pPr>
              <a:spcBef>
                <a:spcPts val="600"/>
              </a:spcBef>
            </a:pPr>
            <a:r>
              <a:rPr lang="en-US" sz="2800" b="1" dirty="0" smtClean="0"/>
              <a:t>Incentives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$195/AF for measured water savings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$150/AF for estimated water savings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Up to 10 year life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Up to 50% of eligible project co</a:t>
            </a:r>
          </a:p>
        </p:txBody>
      </p:sp>
      <p:pic>
        <p:nvPicPr>
          <p:cNvPr id="22532" name="Picture 2" descr="My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26"/>
          <a:stretch>
            <a:fillRect/>
          </a:stretch>
        </p:blipFill>
        <p:spPr bwMode="auto">
          <a:xfrm>
            <a:off x="228600" y="1219200"/>
            <a:ext cx="22209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My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21812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M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1812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My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2209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381000" y="0"/>
            <a:ext cx="838200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Landscape Surveys</a:t>
            </a:r>
            <a:endParaRPr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" y="1295400"/>
            <a:ext cx="8763000" cy="25415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No cost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Minimum 1 acre irrigated area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Commercial, institutional, </a:t>
            </a:r>
            <a:r>
              <a:rPr lang="en-US" dirty="0" smtClean="0"/>
              <a:t>public agencies, HOAs </a:t>
            </a:r>
            <a:r>
              <a:rPr lang="en-US" dirty="0" smtClean="0"/>
              <a:t>common areas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Recommendations to improve water efficiency</a:t>
            </a:r>
          </a:p>
        </p:txBody>
      </p:sp>
      <p:pic>
        <p:nvPicPr>
          <p:cNvPr id="20484" name="Picture 6" descr="catch can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9" y="4114800"/>
            <a:ext cx="3392491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DSC017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08" y="4112336"/>
            <a:ext cx="3839491" cy="193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white">
          <a:xfrm>
            <a:off x="0" y="76200"/>
            <a:ext cx="91440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Residential Landscape Classes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2900" y="6172200"/>
            <a:ext cx="845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13184" r="33005" b="1465"/>
          <a:stretch>
            <a:fillRect/>
          </a:stretch>
        </p:blipFill>
        <p:spPr bwMode="auto">
          <a:xfrm>
            <a:off x="3352800" y="990600"/>
            <a:ext cx="2236788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13184" r="33005" b="1465"/>
          <a:stretch>
            <a:fillRect/>
          </a:stretch>
        </p:blipFill>
        <p:spPr bwMode="auto">
          <a:xfrm rot="1680000">
            <a:off x="5848350" y="1501775"/>
            <a:ext cx="2125663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13184" r="33005" b="1465"/>
          <a:stretch>
            <a:fillRect/>
          </a:stretch>
        </p:blipFill>
        <p:spPr bwMode="auto">
          <a:xfrm rot="-1140000">
            <a:off x="935038" y="1284288"/>
            <a:ext cx="220345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encrypted-tbn3.gstatic.com/images?q=tbn:ANd9GcTMPlenRaRuIs70gbC24EthR1219L80HJ2ky8XJlnzNosMAGE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10251" r="19711" b="17545"/>
          <a:stretch>
            <a:fillRect/>
          </a:stretch>
        </p:blipFill>
        <p:spPr bwMode="auto">
          <a:xfrm rot="-720000">
            <a:off x="2380613" y="1450016"/>
            <a:ext cx="3473777" cy="365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1" descr="C:\Users\bmatulich.EGIA\AppData\Local\Microsoft\Windows\Temporary Internet Files\Content.Outlook\4B7WW182\ContractorDirectRebateOptionPage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6021"/>
            <a:ext cx="4800600" cy="6021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6490" y="2438400"/>
            <a:ext cx="4000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eaLnBrk="0" hangingPunct="0">
              <a:spcBef>
                <a:spcPts val="1200"/>
              </a:spcBef>
              <a:buClr>
                <a:srgbClr val="33CC33"/>
              </a:buClr>
              <a:buChar char="•"/>
              <a:defRPr sz="3000" b="1">
                <a:solidFill>
                  <a:srgbClr val="072C68"/>
                </a:solidFill>
                <a:latin typeface="+mn-lt"/>
                <a:ea typeface="ＭＳ Ｐゴシック" pitchFamily="-108" charset="-128"/>
                <a:cs typeface="ＭＳ Ｐゴシック"/>
              </a:defRPr>
            </a:lvl1pPr>
            <a:lvl2pPr marL="742950" lvl="1" indent="-285750" eaLnBrk="0" hangingPunct="0">
              <a:spcBef>
                <a:spcPts val="1200"/>
              </a:spcBef>
              <a:buClr>
                <a:srgbClr val="33CC33"/>
              </a:buClr>
              <a:buChar char="–"/>
              <a:defRPr sz="2600">
                <a:solidFill>
                  <a:srgbClr val="072C68"/>
                </a:solidFill>
                <a:latin typeface="+mn-lt"/>
                <a:ea typeface="ＭＳ Ｐゴシック" pitchFamily="-107" charset="-128"/>
                <a:cs typeface="ＭＳ Ｐゴシック"/>
              </a:defRPr>
            </a:lvl2pPr>
            <a:lvl3pPr marL="1143000" indent="-228600" eaLnBrk="0" hangingPunct="0">
              <a:spcBef>
                <a:spcPct val="25000"/>
              </a:spcBef>
              <a:buClr>
                <a:srgbClr val="33CC33"/>
              </a:buClr>
              <a:buChar char="•"/>
              <a:defRPr sz="2400">
                <a:solidFill>
                  <a:srgbClr val="0066FF"/>
                </a:solidFill>
                <a:latin typeface="+mn-lt"/>
                <a:cs typeface="ＭＳ Ｐゴシック"/>
              </a:defRPr>
            </a:lvl3pPr>
            <a:lvl4pPr marL="1600200" indent="-228600" eaLnBrk="0" hangingPunct="0">
              <a:spcBef>
                <a:spcPct val="25000"/>
              </a:spcBef>
              <a:buClr>
                <a:srgbClr val="33CC33"/>
              </a:buClr>
              <a:buChar char="–"/>
              <a:defRPr sz="2000">
                <a:solidFill>
                  <a:srgbClr val="0066FF"/>
                </a:solidFill>
                <a:latin typeface="+mn-lt"/>
                <a:cs typeface="ＭＳ Ｐゴシック"/>
              </a:defRPr>
            </a:lvl4pPr>
            <a:lvl5pPr marL="2057400" indent="-228600" eaLnBrk="0" hangingPunct="0">
              <a:spcBef>
                <a:spcPct val="25000"/>
              </a:spcBef>
              <a:buClr>
                <a:srgbClr val="33CC33"/>
              </a:buClr>
              <a:buChar char="»"/>
              <a:defRPr sz="2000">
                <a:solidFill>
                  <a:srgbClr val="0066FF"/>
                </a:solidFill>
                <a:latin typeface="+mn-lt"/>
                <a:cs typeface="ＭＳ Ｐゴシック"/>
              </a:defRPr>
            </a:lvl5pPr>
            <a:lvl6pPr marL="2514600" indent="-228600" fontAlgn="base">
              <a:spcBef>
                <a:spcPct val="25000"/>
              </a:spcBef>
              <a:spcAft>
                <a:spcPct val="0"/>
              </a:spcAft>
              <a:buClr>
                <a:srgbClr val="33CC33"/>
              </a:buClr>
              <a:buChar char="»"/>
              <a:defRPr sz="2000">
                <a:solidFill>
                  <a:srgbClr val="0066FF"/>
                </a:solidFill>
                <a:latin typeface="+mn-lt"/>
                <a:ea typeface="ＭＳ Ｐゴシック" pitchFamily="-107" charset="-128"/>
              </a:defRPr>
            </a:lvl6pPr>
            <a:lvl7pPr marL="2971800" indent="-228600" fontAlgn="base">
              <a:spcBef>
                <a:spcPct val="25000"/>
              </a:spcBef>
              <a:spcAft>
                <a:spcPct val="0"/>
              </a:spcAft>
              <a:buClr>
                <a:srgbClr val="33CC33"/>
              </a:buClr>
              <a:buChar char="»"/>
              <a:defRPr sz="2000">
                <a:solidFill>
                  <a:srgbClr val="0066FF"/>
                </a:solidFill>
                <a:latin typeface="+mn-lt"/>
                <a:ea typeface="ＭＳ Ｐゴシック" pitchFamily="-107" charset="-128"/>
              </a:defRPr>
            </a:lvl7pPr>
            <a:lvl8pPr marL="3429000" indent="-228600" fontAlgn="base">
              <a:spcBef>
                <a:spcPct val="25000"/>
              </a:spcBef>
              <a:spcAft>
                <a:spcPct val="0"/>
              </a:spcAft>
              <a:buClr>
                <a:srgbClr val="33CC33"/>
              </a:buClr>
              <a:buChar char="»"/>
              <a:defRPr sz="2000">
                <a:solidFill>
                  <a:srgbClr val="0066FF"/>
                </a:solidFill>
                <a:latin typeface="+mn-lt"/>
                <a:ea typeface="ＭＳ Ｐゴシック" pitchFamily="-107" charset="-128"/>
              </a:defRPr>
            </a:lvl8pPr>
            <a:lvl9pPr marL="3886200" indent="-228600" fontAlgn="base">
              <a:spcBef>
                <a:spcPct val="25000"/>
              </a:spcBef>
              <a:spcAft>
                <a:spcPct val="0"/>
              </a:spcAft>
              <a:buClr>
                <a:srgbClr val="33CC33"/>
              </a:buClr>
              <a:buChar char="»"/>
              <a:defRPr sz="2000">
                <a:solidFill>
                  <a:srgbClr val="0066FF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Contractors </a:t>
            </a:r>
            <a:r>
              <a:rPr lang="en-US" sz="2400" dirty="0"/>
              <a:t>installing qualifying water efficiency products can now receive rebates directly from                        SoCal </a:t>
            </a:r>
            <a:r>
              <a:rPr lang="en-US" sz="2400" dirty="0" err="1"/>
              <a:t>Water$mart</a:t>
            </a:r>
            <a:r>
              <a:rPr lang="en-US" sz="2400" dirty="0"/>
              <a:t>. 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white">
          <a:xfrm>
            <a:off x="76200" y="115669"/>
            <a:ext cx="901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0000"/>
              </a:lnSpc>
              <a:defRPr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ＭＳ Ｐゴシック"/>
              </a:defRPr>
            </a:lvl1pPr>
            <a:lvl2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2pPr>
            <a:lvl3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3pPr>
            <a:lvl4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4pPr>
            <a:lvl5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9pPr>
          </a:lstStyle>
          <a:p>
            <a:r>
              <a:rPr lang="en-US" altLang="en-US" dirty="0" smtClean="0"/>
              <a:t>Contractor </a:t>
            </a:r>
            <a:r>
              <a:rPr lang="en-US" altLang="en-US" dirty="0"/>
              <a:t>Direct Rebates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4745990" y="5765800"/>
            <a:ext cx="4381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rgbClr val="006600"/>
                </a:solidFill>
                <a:latin typeface="+mj-lt"/>
                <a:ea typeface="+mn-ea"/>
              </a:rPr>
              <a:t>www.SoCalWaterSmart.com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83260" y="3962400"/>
            <a:ext cx="381000" cy="990600"/>
          </a:xfrm>
          <a:prstGeom prst="straightConnector1">
            <a:avLst/>
          </a:prstGeom>
          <a:ln w="10477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white">
          <a:xfrm>
            <a:off x="0" y="0"/>
            <a:ext cx="914400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Agency Landscape Program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O:\CONSERVATION\1_DIGITAL_PHOTOS\Lakeside GC 6-22-11 (GT)\Lakeside GC 005_sm-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1" y="1963115"/>
            <a:ext cx="1170044" cy="127361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50377" y="1413146"/>
            <a:ext cx="61028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>
                <a:ea typeface="ＭＳ Ｐゴシック" pitchFamily="-108" charset="-128"/>
              </a:rPr>
              <a:t>Up-front payments</a:t>
            </a:r>
          </a:p>
          <a:p>
            <a:pPr>
              <a:spcBef>
                <a:spcPts val="1200"/>
              </a:spcBef>
              <a:defRPr/>
            </a:pPr>
            <a:r>
              <a:rPr lang="en-US" b="1" dirty="0">
                <a:ea typeface="ＭＳ Ｐゴシック" pitchFamily="-108" charset="-128"/>
              </a:rPr>
              <a:t>Enhanced Rebates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Irrigation </a:t>
            </a:r>
            <a:r>
              <a:rPr lang="en-US" dirty="0" smtClean="0">
                <a:ea typeface="ＭＳ Ｐゴシック" pitchFamily="-107" charset="-128"/>
              </a:rPr>
              <a:t>controllers: $</a:t>
            </a:r>
            <a:r>
              <a:rPr lang="en-US" dirty="0">
                <a:ea typeface="ＭＳ Ｐゴシック" pitchFamily="-107" charset="-128"/>
              </a:rPr>
              <a:t>40/station</a:t>
            </a:r>
          </a:p>
          <a:p>
            <a:pPr lvl="2" defTabSz="914363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Weather-Based</a:t>
            </a:r>
          </a:p>
          <a:p>
            <a:pPr lvl="2" defTabSz="914363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Central Computer</a:t>
            </a:r>
            <a:endParaRPr lang="en-US" dirty="0">
              <a:ea typeface="ＭＳ Ｐゴシック" pitchFamily="-107" charset="-128"/>
            </a:endParaRPr>
          </a:p>
          <a:p>
            <a:pPr lvl="2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Soil Moisture Sensor Systems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Rotating spray </a:t>
            </a:r>
            <a:r>
              <a:rPr lang="en-US" dirty="0" smtClean="0">
                <a:ea typeface="ＭＳ Ｐゴシック" pitchFamily="-107" charset="-128"/>
              </a:rPr>
              <a:t>nozzles: $</a:t>
            </a:r>
            <a:r>
              <a:rPr lang="en-US" dirty="0">
                <a:ea typeface="ＭＳ Ｐゴシック" pitchFamily="-107" charset="-128"/>
              </a:rPr>
              <a:t>6/nozzle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Large rotary </a:t>
            </a:r>
            <a:r>
              <a:rPr lang="en-US" dirty="0" smtClean="0">
                <a:ea typeface="ＭＳ Ｐゴシック" pitchFamily="-107" charset="-128"/>
              </a:rPr>
              <a:t>nozzles: $</a:t>
            </a:r>
            <a:r>
              <a:rPr lang="en-US" dirty="0">
                <a:ea typeface="ＭＳ Ｐゴシック" pitchFamily="-107" charset="-128"/>
              </a:rPr>
              <a:t>13/set </a:t>
            </a:r>
            <a:r>
              <a:rPr lang="en-US" dirty="0" smtClean="0">
                <a:ea typeface="ＭＳ Ｐゴシック" pitchFamily="-107" charset="-128"/>
              </a:rPr>
              <a:t>(of 2</a:t>
            </a:r>
            <a:r>
              <a:rPr lang="en-US" dirty="0">
                <a:ea typeface="ＭＳ Ｐゴシック" pitchFamily="-107" charset="-128"/>
              </a:rPr>
              <a:t>)</a:t>
            </a:r>
          </a:p>
        </p:txBody>
      </p:sp>
      <p:pic>
        <p:nvPicPr>
          <p:cNvPr id="7" name="Picture 15" descr="MP-NIC-Sp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489" y="1319382"/>
            <a:ext cx="1162111" cy="128746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http://buildgreen.ufl.edu/SMS/images/sensor%20in%20soil.jpg"/>
          <p:cNvPicPr>
            <a:picLocks noChangeAspect="1" noChangeArrowheads="1"/>
          </p:cNvPicPr>
          <p:nvPr/>
        </p:nvPicPr>
        <p:blipFill rotWithShape="1">
          <a:blip r:embed="rId4" cstate="print"/>
          <a:srcRect l="4658" t="31129" b="7014"/>
          <a:stretch/>
        </p:blipFill>
        <p:spPr bwMode="auto">
          <a:xfrm>
            <a:off x="7140240" y="4420425"/>
            <a:ext cx="1853233" cy="829114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 descr="O:\CONSERVATION\1_DIGITAL PHOTOS\Green River GC_SAB_2008-04-08\Green River GC 004.JPG"/>
          <p:cNvPicPr>
            <a:picLocks noChangeAspect="1" noChangeArrowheads="1"/>
          </p:cNvPicPr>
          <p:nvPr/>
        </p:nvPicPr>
        <p:blipFill>
          <a:blip r:embed="rId5" cstate="print"/>
          <a:srcRect r="8400"/>
          <a:stretch>
            <a:fillRect/>
          </a:stretch>
        </p:blipFill>
        <p:spPr bwMode="auto">
          <a:xfrm>
            <a:off x="6629400" y="3162101"/>
            <a:ext cx="1021682" cy="1333699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white">
          <a:xfrm>
            <a:off x="0" y="0"/>
            <a:ext cx="914400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Agency Landscape Program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70619"/>
            <a:ext cx="2667000" cy="4009884"/>
          </a:xfrm>
        </p:spPr>
        <p:txBody>
          <a:bodyPr/>
          <a:lstStyle/>
          <a:p>
            <a:r>
              <a:rPr lang="en-US" dirty="0" smtClean="0"/>
              <a:t>Online application:</a:t>
            </a:r>
          </a:p>
          <a:p>
            <a:r>
              <a:rPr lang="en-US" dirty="0" smtClean="0"/>
              <a:t>“Public Agency Landscape” for facility type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8264" r="15063" b="18258"/>
          <a:stretch/>
        </p:blipFill>
        <p:spPr bwMode="auto">
          <a:xfrm>
            <a:off x="2759134" y="1360636"/>
            <a:ext cx="6384866" cy="505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294246" y="4876800"/>
            <a:ext cx="1049154" cy="60370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2190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white">
          <a:xfrm>
            <a:off x="457200" y="152400"/>
            <a:ext cx="8229600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Center Program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2107339" y="1295400"/>
            <a:ext cx="69342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363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Increased </a:t>
            </a:r>
            <a:r>
              <a:rPr lang="en-US" b="1" dirty="0">
                <a:ea typeface="ＭＳ Ｐゴシック" pitchFamily="-108" charset="-128"/>
              </a:rPr>
              <a:t>incentives for: 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High-Efficiency Toilets at $300/toilet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Ultra-Low-Water Use Urinals at $500/urinal</a:t>
            </a:r>
          </a:p>
          <a:p>
            <a:pPr defTabSz="914363">
              <a:spcBef>
                <a:spcPts val="1200"/>
              </a:spcBef>
              <a:defRPr/>
            </a:pPr>
            <a:r>
              <a:rPr lang="en-US" b="1" dirty="0">
                <a:ea typeface="ＭＳ Ｐゴシック" pitchFamily="-108" charset="-128"/>
              </a:rPr>
              <a:t>Can include installation costs</a:t>
            </a:r>
          </a:p>
          <a:p>
            <a:pPr marL="342900" lvl="1" indent="-342900" defTabSz="914363">
              <a:spcBef>
                <a:spcPts val="1200"/>
              </a:spcBef>
              <a:buChar char="•"/>
              <a:defRPr/>
            </a:pPr>
            <a:r>
              <a:rPr lang="en-US" sz="3000" b="1" dirty="0">
                <a:ea typeface="ＭＳ Ｐゴシック" pitchFamily="-108" charset="-128"/>
              </a:rPr>
              <a:t>Standard incentive for other items: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Cooling Towers</a:t>
            </a:r>
          </a:p>
          <a:p>
            <a:pPr lvl="1" defTabSz="914363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Landscape Devices</a:t>
            </a:r>
          </a:p>
        </p:txBody>
      </p:sp>
      <p:pic>
        <p:nvPicPr>
          <p:cNvPr id="8" name="Picture 4" descr="O:\CONSERVATION\1_DIGITAL_PHOTOS\Green River GC_SAB_GT_2008-04-08\Green River GC 001-med-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1" y="3657599"/>
            <a:ext cx="1222068" cy="187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O:\CONSERVATION\1_DIGITAL_PHOTOS\flushometer valves_GT\flushometer-dual_mod_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0" y="1447800"/>
            <a:ext cx="1394510" cy="187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0390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7930" r="14858" b="17850"/>
          <a:stretch/>
        </p:blipFill>
        <p:spPr bwMode="auto">
          <a:xfrm>
            <a:off x="2630556" y="1163240"/>
            <a:ext cx="6490025" cy="51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 bwMode="white">
          <a:xfrm>
            <a:off x="457200" y="152400"/>
            <a:ext cx="8229600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Fitness Center Program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70619"/>
            <a:ext cx="2667000" cy="3406181"/>
          </a:xfrm>
        </p:spPr>
        <p:txBody>
          <a:bodyPr/>
          <a:lstStyle/>
          <a:p>
            <a:r>
              <a:rPr lang="en-US" dirty="0" smtClean="0"/>
              <a:t>Online application:</a:t>
            </a:r>
          </a:p>
          <a:p>
            <a:r>
              <a:rPr lang="en-US" dirty="0" smtClean="0"/>
              <a:t>“Fitness Center” for facility type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70446" y="4800600"/>
            <a:ext cx="1049154" cy="60370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10068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21951" r="15750" b="16098"/>
          <a:stretch>
            <a:fillRect/>
          </a:stretch>
        </p:blipFill>
        <p:spPr>
          <a:xfrm>
            <a:off x="0" y="1"/>
            <a:ext cx="9144000" cy="6705600"/>
          </a:xfr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 bwMode="white">
          <a:xfrm>
            <a:off x="487017" y="76200"/>
            <a:ext cx="81534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Rebate Program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Turf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038600" cy="2819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$1 per </a:t>
            </a:r>
            <a:r>
              <a:rPr lang="en-US" dirty="0" err="1" smtClean="0"/>
              <a:t>sq</a:t>
            </a:r>
            <a:r>
              <a:rPr lang="en-US" dirty="0" smtClean="0"/>
              <a:t>/</a:t>
            </a:r>
            <a:r>
              <a:rPr lang="en-US" dirty="0" err="1" smtClean="0"/>
              <a:t>ft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Agencies may add $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Some agencies may apply local rules</a:t>
            </a:r>
          </a:p>
        </p:txBody>
      </p:sp>
      <p:pic>
        <p:nvPicPr>
          <p:cNvPr id="4" name="Picture 2" descr="O:\CONSERVATION\1_DIGITAL_PHOTOS\Brentwood HS Turf Removal\Brentwood HS Turf Removal_GVT\DSC_03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"/>
          <a:stretch/>
        </p:blipFill>
        <p:spPr bwMode="auto">
          <a:xfrm>
            <a:off x="4419600" y="1524000"/>
            <a:ext cx="4231402" cy="476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2277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6647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New Information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382000" cy="4475071"/>
          </a:xfrm>
        </p:spPr>
        <p:txBody>
          <a:bodyPr/>
          <a:lstStyle/>
          <a:p>
            <a:pPr defTabSz="914363" eaLnBrk="1" fontAlgn="auto" hangingPunct="1">
              <a:spcAft>
                <a:spcPts val="0"/>
              </a:spcAft>
              <a:buBlip>
                <a:blip r:embed="rId2"/>
              </a:buBlip>
            </a:pPr>
            <a:r>
              <a:rPr lang="en-US" dirty="0" smtClean="0"/>
              <a:t>On-site </a:t>
            </a:r>
            <a:r>
              <a:rPr lang="en-US" dirty="0" smtClean="0"/>
              <a:t>retrofits for recycled water</a:t>
            </a:r>
          </a:p>
          <a:p>
            <a:pPr defTabSz="914363" eaLnBrk="1" fontAlgn="auto" hangingPunct="1">
              <a:spcAft>
                <a:spcPts val="0"/>
              </a:spcAft>
              <a:buBlip>
                <a:blip r:embed="rId2"/>
              </a:buBlip>
            </a:pPr>
            <a:r>
              <a:rPr lang="en-US" dirty="0" smtClean="0"/>
              <a:t>Outreach </a:t>
            </a:r>
            <a:r>
              <a:rPr lang="en-US" dirty="0"/>
              <a:t>campaign to support call for conservation efforts</a:t>
            </a:r>
          </a:p>
          <a:p>
            <a:pPr defTabSz="914363" eaLnBrk="1" fontAlgn="auto" hangingPunct="1">
              <a:spcAft>
                <a:spcPts val="0"/>
              </a:spcAft>
              <a:buBlip>
                <a:blip r:embed="rId2"/>
              </a:buBlip>
            </a:pPr>
            <a:r>
              <a:rPr lang="en-US" dirty="0"/>
              <a:t>Increase funding for conservation:</a:t>
            </a:r>
          </a:p>
          <a:p>
            <a:pPr lvl="1"/>
            <a:r>
              <a:rPr lang="en-US" sz="2800" dirty="0"/>
              <a:t>$20M to be available across FY 14 and FY 15</a:t>
            </a:r>
          </a:p>
          <a:p>
            <a:pPr lvl="1"/>
            <a:r>
              <a:rPr lang="en-US" sz="2800" dirty="0"/>
              <a:t>Avoid restricting program activity</a:t>
            </a:r>
          </a:p>
          <a:p>
            <a:pPr lvl="1"/>
            <a:r>
              <a:rPr lang="en-US" sz="2800" dirty="0"/>
              <a:t>Allow public opportunity to save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2598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1" descr="MWD Seal w-o backgr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30036"/>
            <a:ext cx="4446587" cy="43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white">
          <a:xfrm>
            <a:off x="493644" y="29817"/>
            <a:ext cx="81534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Plumbing 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590800" y="1600200"/>
            <a:ext cx="6019800" cy="3940175"/>
          </a:xfr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High Efficiency Toilets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Tank, dual flush, </a:t>
            </a:r>
            <a:r>
              <a:rPr lang="en-US" dirty="0" err="1" smtClean="0">
                <a:ea typeface="ＭＳ Ｐゴシック" pitchFamily="-107" charset="-128"/>
              </a:rPr>
              <a:t>flushometer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1.28 </a:t>
            </a:r>
            <a:r>
              <a:rPr lang="en-US" dirty="0" err="1" smtClean="0">
                <a:ea typeface="ＭＳ Ｐゴシック" pitchFamily="-107" charset="-128"/>
              </a:rPr>
              <a:t>gpf</a:t>
            </a:r>
            <a:r>
              <a:rPr lang="en-US" dirty="0" smtClean="0">
                <a:ea typeface="ＭＳ Ｐゴシック" pitchFamily="-107" charset="-128"/>
              </a:rPr>
              <a:t> or less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$100 or $50</a:t>
            </a:r>
          </a:p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Zero / Ultra Low Water Urinals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From zero to .25 </a:t>
            </a:r>
            <a:r>
              <a:rPr lang="en-US" dirty="0" err="1" smtClean="0">
                <a:ea typeface="ＭＳ Ｐゴシック" pitchFamily="-107" charset="-128"/>
              </a:rPr>
              <a:t>gpf</a:t>
            </a:r>
            <a:endParaRPr lang="en-US" dirty="0" smtClean="0">
              <a:ea typeface="ＭＳ Ｐゴシック" pitchFamily="-107" charset="-128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$200</a:t>
            </a:r>
            <a:endParaRPr lang="en-US" sz="1600" b="1" dirty="0">
              <a:solidFill>
                <a:srgbClr val="C00000"/>
              </a:solidFill>
              <a:ea typeface="ＭＳ Ｐゴシック" pitchFamily="-107" charset="-128"/>
              <a:cs typeface="+mn-cs"/>
            </a:endParaRPr>
          </a:p>
        </p:txBody>
      </p:sp>
      <p:pic>
        <p:nvPicPr>
          <p:cNvPr id="6" name="Picture 4" descr="O:\CONSERVATION\1_DIGITAL_PHOTOS\Green River GC_SAB_GT_2008-04-08\Green River GC 001-med-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1" y="3733800"/>
            <a:ext cx="1299909" cy="19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O:\CONSERVATION\1_DIGITAL_PHOTOS\flushometer valves_GT\flushometer-dual_mod_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1676400" cy="22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white">
          <a:xfrm>
            <a:off x="487017" y="29817"/>
            <a:ext cx="81534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Service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865438" y="1828800"/>
            <a:ext cx="6126162" cy="3385542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Air Cooled Ice Machines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Replace water cooled ice-machine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$1,000 per machine</a:t>
            </a:r>
          </a:p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Connectionless food Steamers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Replace boiler based steamers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$485/compartment</a:t>
            </a:r>
            <a:endParaRPr lang="en-US" sz="1600" b="1" dirty="0">
              <a:solidFill>
                <a:srgbClr val="C00000"/>
              </a:solidFill>
              <a:ea typeface="ＭＳ Ｐゴシック" pitchFamily="-107" charset="-128"/>
              <a:cs typeface="+mn-cs"/>
            </a:endParaRPr>
          </a:p>
        </p:txBody>
      </p:sp>
      <p:pic>
        <p:nvPicPr>
          <p:cNvPr id="16388" name="Picture 5" descr="c06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15001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210343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white">
          <a:xfrm>
            <a:off x="228600" y="115669"/>
            <a:ext cx="8696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0000"/>
              </a:lnSpc>
              <a:defRPr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ＭＳ Ｐゴシック"/>
              </a:defRPr>
            </a:lvl1pPr>
            <a:lvl2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2pPr>
            <a:lvl3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3pPr>
            <a:lvl4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4pPr>
            <a:lvl5pPr algn="ctr" eaLnBrk="0" hangingPunct="0">
              <a:defRPr sz="3000">
                <a:solidFill>
                  <a:schemeClr val="bg1"/>
                </a:solidFill>
                <a:latin typeface="Arial" pitchFamily="-107" charset="0"/>
                <a:cs typeface="ＭＳ Ｐゴシック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pitchFamily="-107" charset="0"/>
              </a:defRPr>
            </a:lvl9pPr>
          </a:lstStyle>
          <a:p>
            <a:r>
              <a:rPr lang="en-US" altLang="en-US" dirty="0"/>
              <a:t>Health Care &amp; Other </a:t>
            </a:r>
            <a:endParaRPr lang="en-US" dirty="0"/>
          </a:p>
        </p:txBody>
      </p:sp>
      <p:pic>
        <p:nvPicPr>
          <p:cNvPr id="35844" name="Picture 2" descr="http://www.watermiser.com/filebin/images/Valve38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5" y="1143000"/>
            <a:ext cx="1536700" cy="153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 txBox="1">
            <a:spLocks noGrp="1"/>
          </p:cNvSpPr>
          <p:nvPr>
            <p:ph idx="1"/>
          </p:nvPr>
        </p:nvSpPr>
        <p:spPr>
          <a:xfrm>
            <a:off x="2514600" y="1211936"/>
            <a:ext cx="6477000" cy="5201424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en-US" sz="2800" b="1" dirty="0"/>
              <a:t>Flow control </a:t>
            </a:r>
            <a:r>
              <a:rPr lang="en-US" altLang="en-US" sz="2800" b="1" dirty="0" smtClean="0"/>
              <a:t>valves</a:t>
            </a:r>
            <a:endParaRPr lang="en-US" sz="2800" b="1" dirty="0" smtClean="0">
              <a:ea typeface="ＭＳ Ｐゴシック" pitchFamily="-108" charset="-128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altLang="en-US" sz="2400" dirty="0" smtClean="0"/>
              <a:t>Maintain </a:t>
            </a:r>
            <a:r>
              <a:rPr lang="en-US" altLang="en-US" sz="2400" dirty="0"/>
              <a:t>water pressure </a:t>
            </a:r>
            <a:r>
              <a:rPr lang="en-US" altLang="en-US" sz="2400" dirty="0" smtClean="0"/>
              <a:t>&amp; reduce flow </a:t>
            </a:r>
            <a:r>
              <a:rPr lang="en-US" altLang="en-US" sz="2400" dirty="0"/>
              <a:t>in faucets and </a:t>
            </a:r>
            <a:r>
              <a:rPr lang="en-US" altLang="en-US" sz="2400" dirty="0" smtClean="0"/>
              <a:t>showers (2.0 </a:t>
            </a:r>
            <a:r>
              <a:rPr lang="en-US" altLang="en-US" sz="2400" dirty="0" err="1" smtClean="0"/>
              <a:t>gpm</a:t>
            </a:r>
            <a:r>
              <a:rPr lang="en-US" altLang="en-US" sz="2400" dirty="0" smtClean="0"/>
              <a:t> or less)</a:t>
            </a:r>
            <a:endParaRPr lang="en-US" sz="2400" dirty="0"/>
          </a:p>
          <a:p>
            <a:pPr lvl="1">
              <a:spcBef>
                <a:spcPts val="1200"/>
              </a:spcBef>
              <a:buFont typeface="Arial" pitchFamily="34" charset="0"/>
              <a:buChar char="–"/>
              <a:defRPr/>
            </a:pPr>
            <a:r>
              <a:rPr lang="en-US" sz="2400" dirty="0"/>
              <a:t>Base </a:t>
            </a:r>
            <a:r>
              <a:rPr lang="en-US" sz="2400" dirty="0" smtClean="0"/>
              <a:t>rebate:</a:t>
            </a:r>
            <a:r>
              <a:rPr lang="en-US" altLang="en-US" sz="2400" dirty="0" smtClean="0"/>
              <a:t>$</a:t>
            </a:r>
            <a:r>
              <a:rPr lang="en-US" altLang="en-US" sz="2400" dirty="0"/>
              <a:t>5 per </a:t>
            </a:r>
            <a:r>
              <a:rPr lang="en-US" altLang="en-US" sz="2400" dirty="0" smtClean="0"/>
              <a:t>valve (min of 20)</a:t>
            </a:r>
            <a:endParaRPr lang="en-US" dirty="0" smtClean="0">
              <a:ea typeface="ＭＳ Ｐゴシック" pitchFamily="-107" charset="-128"/>
            </a:endParaRPr>
          </a:p>
          <a:p>
            <a:pPr>
              <a:spcBef>
                <a:spcPts val="1200"/>
              </a:spcBef>
              <a:defRPr/>
            </a:pPr>
            <a:r>
              <a:rPr lang="en-US" sz="2800" b="1" dirty="0"/>
              <a:t>Dry Vacuum Pumps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/>
              <a:t>2 HP max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/>
              <a:t>Base rebate $125 per ½ </a:t>
            </a:r>
            <a:r>
              <a:rPr lang="en-US" sz="2400" dirty="0" smtClean="0"/>
              <a:t>HP</a:t>
            </a:r>
          </a:p>
          <a:p>
            <a:pPr>
              <a:spcBef>
                <a:spcPts val="1200"/>
              </a:spcBef>
              <a:defRPr/>
            </a:pPr>
            <a:r>
              <a:rPr lang="en-US" sz="2800" b="1" dirty="0" smtClean="0"/>
              <a:t>Laminar Flow </a:t>
            </a:r>
            <a:r>
              <a:rPr lang="en-US" sz="2800" b="1" dirty="0"/>
              <a:t>Restrictors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/>
              <a:t>Health </a:t>
            </a:r>
            <a:r>
              <a:rPr lang="en-US" sz="2400" dirty="0" smtClean="0"/>
              <a:t>care-related facilities </a:t>
            </a:r>
            <a:r>
              <a:rPr lang="en-US" sz="2400" dirty="0"/>
              <a:t>only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400" dirty="0"/>
              <a:t>Base rebate $10 each</a:t>
            </a:r>
          </a:p>
        </p:txBody>
      </p:sp>
      <p:pic>
        <p:nvPicPr>
          <p:cNvPr id="11" name="Picture 3" descr="C:\Users\u07136\Documents\Projects\Conservation\Regional programs\Devices &amp; info\laminar aerator\laminar-stream(2).jpg"/>
          <p:cNvPicPr>
            <a:picLocks noChangeAspect="1" noChangeArrowheads="1"/>
          </p:cNvPicPr>
          <p:nvPr/>
        </p:nvPicPr>
        <p:blipFill>
          <a:blip r:embed="rId4" cstate="print"/>
          <a:srcRect l="16215" r="14618"/>
          <a:stretch>
            <a:fillRect/>
          </a:stretch>
        </p:blipFill>
        <p:spPr bwMode="auto">
          <a:xfrm>
            <a:off x="911498" y="4310062"/>
            <a:ext cx="1072434" cy="117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u07136\Documents\Projects\Conservation\Agreements &amp; Addendums\EGIA 2012\RSG Mktg\dry-vacuum-pum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1" y="3014662"/>
            <a:ext cx="199650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white">
          <a:xfrm>
            <a:off x="152400" y="0"/>
            <a:ext cx="88392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 Tower Controllers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971800" y="1676400"/>
            <a:ext cx="6019800" cy="2278063"/>
          </a:xfr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Conductivity Controllers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$625</a:t>
            </a:r>
          </a:p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pH Conductivity Controllers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$1,750</a:t>
            </a:r>
            <a:endParaRPr lang="en-US" sz="1600" b="1" dirty="0">
              <a:solidFill>
                <a:srgbClr val="C00000"/>
              </a:solidFill>
              <a:ea typeface="ＭＳ Ｐゴシック" pitchFamily="-107" charset="-128"/>
              <a:cs typeface="+mn-cs"/>
            </a:endParaRPr>
          </a:p>
        </p:txBody>
      </p:sp>
      <p:pic>
        <p:nvPicPr>
          <p:cNvPr id="17412" name="Picture 7" descr="contro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42672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phContro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26638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white">
          <a:xfrm>
            <a:off x="503583" y="19878"/>
            <a:ext cx="81534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 - Controllers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133600" y="1447800"/>
            <a:ext cx="6934200" cy="4462760"/>
          </a:xfrm>
        </p:spPr>
        <p:txBody>
          <a:bodyPr wrap="square">
            <a:spAutoFit/>
          </a:bodyPr>
          <a:lstStyle/>
          <a:p>
            <a:pPr marL="288925" indent="-288925">
              <a:spcBef>
                <a:spcPts val="1200"/>
              </a:spcBef>
              <a:defRPr/>
            </a:pPr>
            <a:r>
              <a:rPr lang="en-US" sz="2800" b="1" dirty="0" smtClean="0">
                <a:ea typeface="ＭＳ Ｐゴシック" pitchFamily="-108" charset="-128"/>
              </a:rPr>
              <a:t>Weather Based Irrigation Controllers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Based on hist. or real-time </a:t>
            </a:r>
            <a:r>
              <a:rPr lang="en-US" dirty="0">
                <a:ea typeface="ＭＳ Ｐゴシック" pitchFamily="-107" charset="-128"/>
              </a:rPr>
              <a:t>weather </a:t>
            </a:r>
            <a:r>
              <a:rPr lang="en-US" dirty="0" smtClean="0">
                <a:ea typeface="ＭＳ Ｐゴシック" pitchFamily="-107" charset="-128"/>
              </a:rPr>
              <a:t>data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$25/station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sz="2800" b="1" dirty="0">
                <a:ea typeface="ＭＳ Ｐゴシック" pitchFamily="-108" charset="-128"/>
              </a:rPr>
              <a:t>Central Computer Irrigation </a:t>
            </a:r>
            <a:r>
              <a:rPr lang="en-US" sz="2800" b="1" dirty="0" smtClean="0">
                <a:ea typeface="ＭＳ Ｐゴシック" pitchFamily="-108" charset="-128"/>
              </a:rPr>
              <a:t>Controller</a:t>
            </a:r>
            <a:endParaRPr lang="en-US" sz="2800" b="1" dirty="0">
              <a:ea typeface="ＭＳ Ｐゴシック" pitchFamily="-108" charset="-128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$25/station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sz="2800" b="1" dirty="0">
                <a:ea typeface="ＭＳ Ｐゴシック" pitchFamily="-108" charset="-128"/>
              </a:rPr>
              <a:t>Soil Moisture Sensor System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Sensor/calibrator &amp; controller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Base rebate $25/station</a:t>
            </a:r>
          </a:p>
        </p:txBody>
      </p:sp>
      <p:pic>
        <p:nvPicPr>
          <p:cNvPr id="18436" name="Picture 4" descr="http://raindrip.com/components/com_virtuemart/shop_image/product/RSC600is_weathersmart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43000"/>
            <a:ext cx="1676400" cy="157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www.rainbird.com/images/products/turf/central/IQv2_m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78791"/>
            <a:ext cx="1905000" cy="15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uildgreen.ufl.edu/SMS/images/sensor%20in%20soil.jpg"/>
          <p:cNvPicPr>
            <a:picLocks noChangeAspect="1" noChangeArrowheads="1"/>
          </p:cNvPicPr>
          <p:nvPr/>
        </p:nvPicPr>
        <p:blipFill rotWithShape="1">
          <a:blip r:embed="rId5" cstate="print"/>
          <a:srcRect l="8880" t="31129" r="9586" b="7014"/>
          <a:stretch/>
        </p:blipFill>
        <p:spPr bwMode="auto">
          <a:xfrm>
            <a:off x="94422" y="4648200"/>
            <a:ext cx="2039178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white">
          <a:xfrm>
            <a:off x="487017" y="76200"/>
            <a:ext cx="8153400" cy="838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 - Nozzles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971800" y="1828800"/>
            <a:ext cx="6019800" cy="3386138"/>
          </a:xfrm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Rotating Spray Nozzles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Multi-stream/multi-trajectory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$4 per nozzle</a:t>
            </a:r>
          </a:p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Large Rotary Nozzles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Long range watering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$13/set</a:t>
            </a:r>
            <a:endParaRPr lang="en-US" sz="1600" b="1" dirty="0">
              <a:solidFill>
                <a:srgbClr val="C00000"/>
              </a:solidFill>
              <a:ea typeface="ＭＳ Ｐゴシック" pitchFamily="-107" charset="-128"/>
              <a:cs typeface="+mn-cs"/>
            </a:endParaRPr>
          </a:p>
        </p:txBody>
      </p:sp>
      <p:pic>
        <p:nvPicPr>
          <p:cNvPr id="19460" name="Picture 7" descr="FCI_Sprinkler_PalmSp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190658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T730_Install_Toro730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3486"/>
          <a:stretch/>
        </p:blipFill>
        <p:spPr bwMode="auto">
          <a:xfrm>
            <a:off x="1752600" y="5185658"/>
            <a:ext cx="1181100" cy="10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15" descr="MP-NIC-Sp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8827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precision nozzle close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933450"/>
            <a:ext cx="1457325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12" descr="index_rotarynozz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10207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white"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Plumbing 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590800" y="1600200"/>
            <a:ext cx="6477000" cy="3939540"/>
          </a:xfr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 smtClean="0">
                <a:ea typeface="ＭＳ Ｐゴシック" pitchFamily="-108" charset="-128"/>
              </a:rPr>
              <a:t>High Efficiency Toilets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Tank, dual flush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1.28 </a:t>
            </a:r>
            <a:r>
              <a:rPr lang="en-US" dirty="0" err="1" smtClean="0">
                <a:ea typeface="ＭＳ Ｐゴシック" pitchFamily="-107" charset="-128"/>
              </a:rPr>
              <a:t>gpf</a:t>
            </a:r>
            <a:r>
              <a:rPr lang="en-US" dirty="0" smtClean="0">
                <a:ea typeface="ＭＳ Ｐゴシック" pitchFamily="-107" charset="-128"/>
              </a:rPr>
              <a:t> or less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 smtClean="0">
                <a:ea typeface="ＭＳ Ｐゴシック" pitchFamily="-107" charset="-128"/>
              </a:rPr>
              <a:t>Base rebate $50</a:t>
            </a:r>
          </a:p>
          <a:p>
            <a:pPr>
              <a:spcBef>
                <a:spcPts val="1200"/>
              </a:spcBef>
              <a:defRPr/>
            </a:pPr>
            <a:r>
              <a:rPr lang="en-US" b="1" dirty="0">
                <a:ea typeface="ＭＳ Ｐゴシック" pitchFamily="-108" charset="-128"/>
              </a:rPr>
              <a:t>High </a:t>
            </a:r>
            <a:r>
              <a:rPr lang="en-US" b="1" dirty="0" smtClean="0">
                <a:ea typeface="ＭＳ Ｐゴシック" pitchFamily="-108" charset="-128"/>
              </a:rPr>
              <a:t>Efficiency Clothes Washers</a:t>
            </a:r>
            <a:endParaRPr lang="en-US" b="1" dirty="0">
              <a:ea typeface="ＭＳ Ｐゴシック" pitchFamily="-108" charset="-128"/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Water factor 4.0 or better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>
                <a:ea typeface="ＭＳ Ｐゴシック" pitchFamily="-107" charset="-128"/>
              </a:rPr>
              <a:t>Base rebate $</a:t>
            </a:r>
            <a:r>
              <a:rPr lang="en-US" dirty="0" smtClean="0">
                <a:ea typeface="ＭＳ Ｐゴシック" pitchFamily="-107" charset="-128"/>
              </a:rPr>
              <a:t>85</a:t>
            </a:r>
            <a:endParaRPr lang="en-US" dirty="0">
              <a:ea typeface="ＭＳ Ｐゴシック" pitchFamily="-107" charset="-128"/>
            </a:endParaRPr>
          </a:p>
        </p:txBody>
      </p:sp>
      <p:pic>
        <p:nvPicPr>
          <p:cNvPr id="8" name="Picture 6" descr="C:\Users\u07136\Documents\Projects\Conservation\PowerPoint\lowflush-closecr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"/>
          <a:stretch/>
        </p:blipFill>
        <p:spPr bwMode="auto">
          <a:xfrm>
            <a:off x="838200" y="1143000"/>
            <a:ext cx="1349835" cy="2286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559278"/>
              </p:ext>
            </p:extLst>
          </p:nvPr>
        </p:nvGraphicFramePr>
        <p:xfrm>
          <a:off x="1143000" y="3657600"/>
          <a:ext cx="1344218" cy="200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hoto Editor Photo" r:id="rId4" imgW="4648849" imgH="6973273" progId="">
                  <p:embed/>
                </p:oleObj>
              </mc:Choice>
              <mc:Fallback>
                <p:oleObj name="Photo Editor Photo" r:id="rId4" imgW="4648849" imgH="69732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57600"/>
                        <a:ext cx="1344218" cy="2006967"/>
                      </a:xfrm>
                      <a:prstGeom prst="rect">
                        <a:avLst/>
                      </a:prstGeom>
                      <a:noFill/>
                      <a:ln w="38100" cap="sq">
                        <a:noFill/>
                        <a:miter lim="800000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235045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88A099B3AFB54D885BA7C54CA43035" ma:contentTypeVersion="3" ma:contentTypeDescription="Create a new document." ma:contentTypeScope="" ma:versionID="666d37cd8eae84888fbd416ba2e73418">
  <xsd:schema xmlns:xsd="http://www.w3.org/2001/XMLSchema" xmlns:xs="http://www.w3.org/2001/XMLSchema" xmlns:p="http://schemas.microsoft.com/office/2006/metadata/properties" xmlns:ns2="2d8c4b88-99e6-4e86-8d7d-c742e2d9b8d2" targetNamespace="http://schemas.microsoft.com/office/2006/metadata/properties" ma:root="true" ma:fieldsID="49d5abeb8e36dfe226415733ac78a5cd" ns2:_="">
    <xsd:import namespace="2d8c4b88-99e6-4e86-8d7d-c742e2d9b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8c4b88-99e6-4e86-8d7d-c742e2d9b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E17202-7046-4B98-960F-5DD597C76273}"/>
</file>

<file path=customXml/itemProps2.xml><?xml version="1.0" encoding="utf-8"?>
<ds:datastoreItem xmlns:ds="http://schemas.openxmlformats.org/officeDocument/2006/customXml" ds:itemID="{D67E61B0-73E7-4B09-8BC3-9C897CD6B3E7}"/>
</file>

<file path=customXml/itemProps3.xml><?xml version="1.0" encoding="utf-8"?>
<ds:datastoreItem xmlns:ds="http://schemas.openxmlformats.org/officeDocument/2006/customXml" ds:itemID="{11200CD6-384E-4719-A75F-171F5899CEA9}"/>
</file>

<file path=docProps/app.xml><?xml version="1.0" encoding="utf-8"?>
<Properties xmlns="http://schemas.openxmlformats.org/officeDocument/2006/extended-properties" xmlns:vt="http://schemas.openxmlformats.org/officeDocument/2006/docPropsVTypes">
  <TotalTime>14955</TotalTime>
  <Words>506</Words>
  <Application>Microsoft Office PowerPoint</Application>
  <PresentationFormat>On-screen Show (4:3)</PresentationFormat>
  <Paragraphs>127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Photo Editor Photo</vt:lpstr>
      <vt:lpstr>Southern California Water Dialogue Meeting</vt:lpstr>
      <vt:lpstr>Rebate Program</vt:lpstr>
      <vt:lpstr>Plumbing </vt:lpstr>
      <vt:lpstr>Food Service</vt:lpstr>
      <vt:lpstr>PowerPoint Presentation</vt:lpstr>
      <vt:lpstr>Cooling Tower Controllers</vt:lpstr>
      <vt:lpstr>Landscape - Controllers</vt:lpstr>
      <vt:lpstr>Landscape - Nozzles</vt:lpstr>
      <vt:lpstr>Residential Plumbing </vt:lpstr>
      <vt:lpstr>Residential Landscape</vt:lpstr>
      <vt:lpstr>Water Savings Incentive Program</vt:lpstr>
      <vt:lpstr>Commercial Landscape Surveys</vt:lpstr>
      <vt:lpstr> Residential Landscape Classes </vt:lpstr>
      <vt:lpstr>PowerPoint Presentation</vt:lpstr>
      <vt:lpstr>PowerPoint Presentation</vt:lpstr>
      <vt:lpstr>Public Agency Landscape Program</vt:lpstr>
      <vt:lpstr>Public Agency Landscape Program</vt:lpstr>
      <vt:lpstr>Fitness Center Program</vt:lpstr>
      <vt:lpstr>Fitness Center Program</vt:lpstr>
      <vt:lpstr>Regional Turf Removal</vt:lpstr>
      <vt:lpstr>Other New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Alison ten Cate</dc:creator>
  <cp:lastModifiedBy>Alice Webb-Cole</cp:lastModifiedBy>
  <cp:revision>497</cp:revision>
  <cp:lastPrinted>2014-02-24T19:10:39Z</cp:lastPrinted>
  <dcterms:created xsi:type="dcterms:W3CDTF">2008-05-29T00:30:21Z</dcterms:created>
  <dcterms:modified xsi:type="dcterms:W3CDTF">2014-02-25T16:46:14Z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0x010100AF88A099B3AFB54D885BA7C54CA43035</vt:lpwstr>
  </property>
</Properties>
</file>